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70" r:id="rId4"/>
    <p:sldId id="268" r:id="rId5"/>
    <p:sldId id="257" r:id="rId6"/>
    <p:sldId id="262" r:id="rId7"/>
    <p:sldId id="263" r:id="rId8"/>
    <p:sldId id="264" r:id="rId9"/>
    <p:sldId id="265" r:id="rId10"/>
    <p:sldId id="272" r:id="rId11"/>
    <p:sldId id="267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C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7CB5DF-DB98-4444-B886-C93D985D39D1}" v="141" dt="2021-05-08T11:33:06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C0689-0312-4CA8-9E51-6BDF3E82F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23012-D834-483C-B85B-23113162B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89D71-FD42-4069-A1CA-8EABEC283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1D00-3228-4D27-B509-538CF113EBB9}" type="datetimeFigureOut">
              <a:rPr lang="en-GB" smtClean="0"/>
              <a:pPr/>
              <a:t>21/05/2021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0CAE8-9050-4649-A8AC-33EB13B07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8EBF2-1EAC-44E4-A379-0EC8CFA8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CE34-22F2-4A1B-B07C-FE8E699655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17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05BBB-ACBA-4E0C-A390-975C8FA9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4335F0-E5E7-43D9-8D41-92C43884D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C51E-50CA-4DB5-8925-409926EBD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1D00-3228-4D27-B509-538CF113EBB9}" type="datetimeFigureOut">
              <a:rPr lang="en-GB" smtClean="0"/>
              <a:pPr/>
              <a:t>21/05/2021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FDE5A-30FC-4A01-9E7C-79315B53E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92AAA-31B5-4437-9FC1-4BDCE351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CE34-22F2-4A1B-B07C-FE8E699655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2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F9D889-853E-4CB3-BC29-9C9DBB53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B51B91-C2B1-4262-9554-613C53BCB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AA7E7-4923-4F3C-8EB2-1D1A9D76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1D00-3228-4D27-B509-538CF113EBB9}" type="datetimeFigureOut">
              <a:rPr lang="en-GB" smtClean="0"/>
              <a:pPr/>
              <a:t>21/05/2021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83407-DBB3-4670-9C52-FF8601052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E671-645B-4362-B509-3C82C9291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CE34-22F2-4A1B-B07C-FE8E699655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80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03C3-45A6-427C-93B4-D5FE0F72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A654A-7274-4AC8-9494-B92241087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4FEAB-B9B3-4328-988C-B06E344F7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1D00-3228-4D27-B509-538CF113EBB9}" type="datetimeFigureOut">
              <a:rPr lang="en-GB" smtClean="0"/>
              <a:pPr/>
              <a:t>21/05/2021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48131-6938-4F15-B52D-D39BF1D5F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6FC13-A013-4C25-BEFD-3B155AF4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CE34-22F2-4A1B-B07C-FE8E699655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35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3F43-16BE-42AE-8D19-A43F8F003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C3087-C776-4ABA-8281-FC1EFC3A5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2DC82-42B4-4D65-AA20-F5A9D6CC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1D00-3228-4D27-B509-538CF113EBB9}" type="datetimeFigureOut">
              <a:rPr lang="en-GB" smtClean="0"/>
              <a:pPr/>
              <a:t>21/05/2021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048B1-E197-4B06-9D90-E856119B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3BD47-30ED-4060-BBAE-5E3138BB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CE34-22F2-4A1B-B07C-FE8E699655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78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7225-C69B-45CD-BEC0-8B8689530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D0E7D-616E-4900-9E1D-34B245001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A1932-BB66-4E2F-8AF1-575D4A0D2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DE2FF-D739-47DB-9FB1-874A8376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1D00-3228-4D27-B509-538CF113EBB9}" type="datetimeFigureOut">
              <a:rPr lang="en-GB" smtClean="0"/>
              <a:pPr/>
              <a:t>21/05/2021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B4C99-2F4F-4E69-8A9B-03420637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94147-94BA-4B17-BE92-8BD0F41D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CE34-22F2-4A1B-B07C-FE8E699655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547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73FB-0611-4A3B-9073-0AC3C74D8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46E4E-8664-4808-B454-50E082C40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244F3-D1AB-4F6E-B146-14C55011A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E0789-6C7E-437B-BB11-DF78574CEE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FEF61B-2C6F-423D-8A88-C968979B9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C16164-E9C6-4293-B40E-040E3A40D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1D00-3228-4D27-B509-538CF113EBB9}" type="datetimeFigureOut">
              <a:rPr lang="en-GB" smtClean="0"/>
              <a:pPr/>
              <a:t>21/05/2021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3786AE-59C0-4F34-BA2D-8D5F6E727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B72779-1BA8-41F1-A297-25EF72DD2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CE34-22F2-4A1B-B07C-FE8E699655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03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48DE2-82F7-44A0-B93F-7EF169CB0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B6DB67-D249-4571-89A2-FD7A2EFBA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1D00-3228-4D27-B509-538CF113EBB9}" type="datetimeFigureOut">
              <a:rPr lang="en-GB" smtClean="0"/>
              <a:pPr/>
              <a:t>21/05/2021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756601-0EEC-4E6F-83DE-E77076AF7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C3869-626B-49EE-805B-98AB157A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CE34-22F2-4A1B-B07C-FE8E699655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856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D017E4-15C5-4765-9041-0601BB3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1D00-3228-4D27-B509-538CF113EBB9}" type="datetimeFigureOut">
              <a:rPr lang="en-GB" smtClean="0"/>
              <a:pPr/>
              <a:t>21/05/2021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369D4-7B84-4BFC-A0FD-DBB0B456B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84E43-A4E8-47AF-8C5C-940DACE0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CE34-22F2-4A1B-B07C-FE8E699655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50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D7FF2-3FC8-4A88-BD9B-C4A0F9D5F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7BF2A-1161-4BAA-B040-07663AC2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F0408-02C4-4AA2-8C18-5A2DC333F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6B75E-9C77-43F8-916E-7FEE89E10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1D00-3228-4D27-B509-538CF113EBB9}" type="datetimeFigureOut">
              <a:rPr lang="en-GB" smtClean="0"/>
              <a:pPr/>
              <a:t>21/05/2021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1B80C-4981-4F1F-B628-A9EDDA27E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6C27B-8039-43DF-9938-C1B3EE3E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CE34-22F2-4A1B-B07C-FE8E699655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79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F8FA6-744D-4FFB-9487-E81E77C7A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37ED88-61EC-4D4B-89D3-4B6ED8B8E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2F633-F860-428C-A96D-4A007692A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53994-8ECB-42CB-A5C7-071734E6A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1D00-3228-4D27-B509-538CF113EBB9}" type="datetimeFigureOut">
              <a:rPr lang="en-GB" smtClean="0"/>
              <a:pPr/>
              <a:t>21/05/2021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1B83A-E540-4335-B69B-120AB1C57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E13DF-F30D-4082-AB08-0FAF3CF0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CE34-22F2-4A1B-B07C-FE8E699655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66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61F6C3-59D2-459D-AD20-810089B5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2BE9E-E03F-43B3-9D43-7EEAE338F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0701D-DF9D-428F-A78E-3A9F6B594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01D00-3228-4D27-B509-538CF113EBB9}" type="datetimeFigureOut">
              <a:rPr lang="en-GB" smtClean="0"/>
              <a:pPr/>
              <a:t>21/05/2021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0B052-8F3A-4043-B6EC-FE464E129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45500-FBF9-4B19-BE98-2388694E6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2CE34-22F2-4A1B-B07C-FE8E699655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95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ilassociation.org/" TargetMode="External"/><Relationship Id="rId2" Type="http://schemas.openxmlformats.org/officeDocument/2006/relationships/hyperlink" Target="https://feedbackglobal.org/campaigns/supermarket-food-waste-scorecard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thicalconsumer.org/" TargetMode="External"/><Relationship Id="rId5" Type="http://schemas.openxmlformats.org/officeDocument/2006/relationships/hyperlink" Target="https://www.mcsuk.org/" TargetMode="External"/><Relationship Id="rId4" Type="http://schemas.openxmlformats.org/officeDocument/2006/relationships/hyperlink" Target="https://www.pan-uk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6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82177-21A1-4505-9148-B12F164C4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458" b="11272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85" name="Rectangle 6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80E3E-8C1A-4A4E-8E2C-C7B17660F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5200" b="1" kern="12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Climate change and Food in the UK</a:t>
            </a:r>
            <a:br>
              <a:rPr lang="en-US" sz="5200" b="1" kern="12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5200" b="1" kern="12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 it is not just abou</a:t>
            </a:r>
            <a:r>
              <a:rPr lang="en-US" sz="5200" b="1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 Diet</a:t>
            </a:r>
            <a:endParaRPr lang="en-US" sz="5200" b="1" kern="12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B7253-DEB3-400A-AA7B-0CAAED357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7078134" cy="1578054"/>
          </a:xfrm>
        </p:spPr>
        <p:txBody>
          <a:bodyPr vert="horz" lIns="91440" tIns="45720" rIns="91440" bIns="45720" rtlCol="0" anchor="b">
            <a:no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 joy of life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A climate change mess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An opportunity for all of us to do something positive</a:t>
            </a:r>
          </a:p>
        </p:txBody>
      </p:sp>
      <p:sp>
        <p:nvSpPr>
          <p:cNvPr id="86" name="Rectangle 6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31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C52820-0C1E-4FE3-8F02-3992951DFC9C}"/>
              </a:ext>
            </a:extLst>
          </p:cNvPr>
          <p:cNvSpPr/>
          <p:nvPr/>
        </p:nvSpPr>
        <p:spPr>
          <a:xfrm>
            <a:off x="4267200" y="2695575"/>
            <a:ext cx="3400425" cy="1495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How I reduced the impact of my food shopping on the planet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B22D3BF-57E7-4162-8B82-4D00F261976C}"/>
              </a:ext>
            </a:extLst>
          </p:cNvPr>
          <p:cNvSpPr/>
          <p:nvPr/>
        </p:nvSpPr>
        <p:spPr>
          <a:xfrm>
            <a:off x="2116931" y="466619"/>
            <a:ext cx="1533525" cy="145256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</a:rPr>
              <a:t>Less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362772-D775-486C-812B-880366509607}"/>
              </a:ext>
            </a:extLst>
          </p:cNvPr>
          <p:cNvSpPr/>
          <p:nvPr/>
        </p:nvSpPr>
        <p:spPr>
          <a:xfrm>
            <a:off x="8705850" y="4191000"/>
            <a:ext cx="1676400" cy="149542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ysClr val="windowText" lastClr="000000"/>
                </a:solidFill>
              </a:rPr>
              <a:t>Organic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08B98B-3E5F-42D8-B4E6-DE37FDD45BFC}"/>
              </a:ext>
            </a:extLst>
          </p:cNvPr>
          <p:cNvSpPr/>
          <p:nvPr/>
        </p:nvSpPr>
        <p:spPr>
          <a:xfrm>
            <a:off x="2220517" y="4581524"/>
            <a:ext cx="1781175" cy="17716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ysClr val="windowText" lastClr="000000"/>
                </a:solidFill>
              </a:rPr>
              <a:t>Reduce Processed foods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380021-E826-4B43-A732-5736038FA98E}"/>
              </a:ext>
            </a:extLst>
          </p:cNvPr>
          <p:cNvSpPr/>
          <p:nvPr/>
        </p:nvSpPr>
        <p:spPr>
          <a:xfrm>
            <a:off x="9791703" y="1971675"/>
            <a:ext cx="1447800" cy="1447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ysClr val="windowText" lastClr="000000"/>
                </a:solidFill>
              </a:rPr>
              <a:t>Local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02BEF0-9122-4C09-9993-DF9AB10DCF8D}"/>
              </a:ext>
            </a:extLst>
          </p:cNvPr>
          <p:cNvSpPr/>
          <p:nvPr/>
        </p:nvSpPr>
        <p:spPr>
          <a:xfrm>
            <a:off x="4767261" y="535780"/>
            <a:ext cx="1447800" cy="14478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Pay more if you can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71EB59-0100-49EF-9B57-0EE910CC8C59}"/>
              </a:ext>
            </a:extLst>
          </p:cNvPr>
          <p:cNvSpPr/>
          <p:nvPr/>
        </p:nvSpPr>
        <p:spPr>
          <a:xfrm>
            <a:off x="7376313" y="611532"/>
            <a:ext cx="1681160" cy="157162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ysClr val="windowText" lastClr="000000"/>
                </a:solidFill>
              </a:rPr>
              <a:t>Stop using or  challenge super-markets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3756AB-D342-42F1-B69E-B9B96084D7EF}"/>
              </a:ext>
            </a:extLst>
          </p:cNvPr>
          <p:cNvSpPr/>
          <p:nvPr/>
        </p:nvSpPr>
        <p:spPr>
          <a:xfrm>
            <a:off x="4595689" y="4724525"/>
            <a:ext cx="1609724" cy="158114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ysClr val="windowText" lastClr="000000"/>
                </a:solidFill>
              </a:rPr>
              <a:t>Support / Sign up to Campaigning orgs.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A562FF-8451-454B-AE65-FD0B4B1D2F11}"/>
              </a:ext>
            </a:extLst>
          </p:cNvPr>
          <p:cNvCxnSpPr>
            <a:cxnSpLocks/>
            <a:endCxn id="4" idx="5"/>
          </p:cNvCxnSpPr>
          <p:nvPr/>
        </p:nvCxnSpPr>
        <p:spPr>
          <a:xfrm flipH="1" flipV="1">
            <a:off x="3425876" y="1706459"/>
            <a:ext cx="1231850" cy="953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1810C8-E535-49CC-BFBC-2F02CC85B713}"/>
              </a:ext>
            </a:extLst>
          </p:cNvPr>
          <p:cNvCxnSpPr>
            <a:cxnSpLocks/>
          </p:cNvCxnSpPr>
          <p:nvPr/>
        </p:nvCxnSpPr>
        <p:spPr>
          <a:xfrm>
            <a:off x="7677150" y="3876676"/>
            <a:ext cx="1028700" cy="876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A009444-E87D-4E50-A002-16B4056A0CDC}"/>
              </a:ext>
            </a:extLst>
          </p:cNvPr>
          <p:cNvCxnSpPr>
            <a:cxnSpLocks/>
          </p:cNvCxnSpPr>
          <p:nvPr/>
        </p:nvCxnSpPr>
        <p:spPr>
          <a:xfrm flipV="1">
            <a:off x="7667625" y="2928937"/>
            <a:ext cx="2124078" cy="280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66003C-1336-4E4C-82CD-C39C26A9E5A0}"/>
              </a:ext>
            </a:extLst>
          </p:cNvPr>
          <p:cNvCxnSpPr>
            <a:cxnSpLocks/>
          </p:cNvCxnSpPr>
          <p:nvPr/>
        </p:nvCxnSpPr>
        <p:spPr>
          <a:xfrm flipV="1">
            <a:off x="6662739" y="1895476"/>
            <a:ext cx="819149" cy="800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DE6C24B-C77D-466F-AB2E-9064E2C0A702}"/>
              </a:ext>
            </a:extLst>
          </p:cNvPr>
          <p:cNvCxnSpPr>
            <a:cxnSpLocks/>
            <a:endCxn id="6" idx="7"/>
          </p:cNvCxnSpPr>
          <p:nvPr/>
        </p:nvCxnSpPr>
        <p:spPr>
          <a:xfrm flipH="1">
            <a:off x="3740845" y="4191000"/>
            <a:ext cx="691208" cy="649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3DB84DC0-DB7B-4E3F-8C85-65C917FE723F}"/>
              </a:ext>
            </a:extLst>
          </p:cNvPr>
          <p:cNvSpPr/>
          <p:nvPr/>
        </p:nvSpPr>
        <p:spPr>
          <a:xfrm>
            <a:off x="866772" y="2483643"/>
            <a:ext cx="1533525" cy="145256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</a:rPr>
              <a:t>Less Meat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C5D58D9-46B9-44FD-8074-904BC7E16149}"/>
              </a:ext>
            </a:extLst>
          </p:cNvPr>
          <p:cNvCxnSpPr>
            <a:cxnSpLocks/>
            <a:endCxn id="26" idx="6"/>
          </p:cNvCxnSpPr>
          <p:nvPr/>
        </p:nvCxnSpPr>
        <p:spPr>
          <a:xfrm flipH="1" flipV="1">
            <a:off x="2400297" y="3209925"/>
            <a:ext cx="1847854" cy="211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3094000-95ED-41E3-BB4D-56F88832371D}"/>
              </a:ext>
            </a:extLst>
          </p:cNvPr>
          <p:cNvSpPr txBox="1"/>
          <p:nvPr/>
        </p:nvSpPr>
        <p:spPr>
          <a:xfrm>
            <a:off x="801735" y="330702"/>
            <a:ext cx="160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Smaller portions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D23B53-9E09-4244-ABE3-BC4F3EE2C372}"/>
              </a:ext>
            </a:extLst>
          </p:cNvPr>
          <p:cNvSpPr txBox="1"/>
          <p:nvPr/>
        </p:nvSpPr>
        <p:spPr>
          <a:xfrm>
            <a:off x="839837" y="910536"/>
            <a:ext cx="1277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Shop to a list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FC7F75-A204-492A-B3D9-AF40374C2CDD}"/>
              </a:ext>
            </a:extLst>
          </p:cNvPr>
          <p:cNvSpPr txBox="1"/>
          <p:nvPr/>
        </p:nvSpPr>
        <p:spPr>
          <a:xfrm>
            <a:off x="544514" y="1555993"/>
            <a:ext cx="1983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Freeze don’t Throw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803451-0A37-4046-9CC6-F4F936A9524F}"/>
              </a:ext>
            </a:extLst>
          </p:cNvPr>
          <p:cNvSpPr txBox="1"/>
          <p:nvPr/>
        </p:nvSpPr>
        <p:spPr>
          <a:xfrm>
            <a:off x="8705851" y="5686819"/>
            <a:ext cx="330993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600" i="1" dirty="0"/>
              <a:t>means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600" i="1" dirty="0"/>
              <a:t>less pesticides, less synthetic </a:t>
            </a:r>
            <a:r>
              <a:rPr lang="en-US" sz="1600" i="1" dirty="0" err="1"/>
              <a:t>fertiliser</a:t>
            </a:r>
            <a:r>
              <a:rPr lang="en-US" sz="1600" i="1" dirty="0"/>
              <a:t>, less water usage, soil improvement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6805-3534-4CCD-9940-DB7EC91370F6}"/>
              </a:ext>
            </a:extLst>
          </p:cNvPr>
          <p:cNvSpPr txBox="1"/>
          <p:nvPr/>
        </p:nvSpPr>
        <p:spPr>
          <a:xfrm>
            <a:off x="897724" y="5686424"/>
            <a:ext cx="150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Cut the sugar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28C82E-1ACD-4493-8830-7E489CD8A6B8}"/>
              </a:ext>
            </a:extLst>
          </p:cNvPr>
          <p:cNvSpPr txBox="1"/>
          <p:nvPr/>
        </p:nvSpPr>
        <p:spPr>
          <a:xfrm>
            <a:off x="337458" y="5095873"/>
            <a:ext cx="1883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Cook from scratch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DFA9C3-1514-444A-BD60-74B3030F17AD}"/>
              </a:ext>
            </a:extLst>
          </p:cNvPr>
          <p:cNvSpPr txBox="1"/>
          <p:nvPr/>
        </p:nvSpPr>
        <p:spPr>
          <a:xfrm>
            <a:off x="10407113" y="3438526"/>
            <a:ext cx="188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Home grow more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D2996C-51E4-47D0-B594-9EEDFA192907}"/>
              </a:ext>
            </a:extLst>
          </p:cNvPr>
          <p:cNvSpPr txBox="1"/>
          <p:nvPr/>
        </p:nvSpPr>
        <p:spPr>
          <a:xfrm>
            <a:off x="8997722" y="1376888"/>
            <a:ext cx="1779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Online bulk foods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DBBBA0-EC0D-46B5-8F72-186B880074B3}"/>
              </a:ext>
            </a:extLst>
          </p:cNvPr>
          <p:cNvSpPr txBox="1"/>
          <p:nvPr/>
        </p:nvSpPr>
        <p:spPr>
          <a:xfrm>
            <a:off x="7262815" y="319066"/>
            <a:ext cx="1120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Milkman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E19677-F1B9-4CA0-93AA-70F8EF4311F9}"/>
              </a:ext>
            </a:extLst>
          </p:cNvPr>
          <p:cNvSpPr txBox="1"/>
          <p:nvPr/>
        </p:nvSpPr>
        <p:spPr>
          <a:xfrm>
            <a:off x="9006570" y="870975"/>
            <a:ext cx="3018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Local butcher/ baker/ greengrocer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33D93BE-5F2B-467C-94F5-3A8118686D5D}"/>
              </a:ext>
            </a:extLst>
          </p:cNvPr>
          <p:cNvSpPr txBox="1"/>
          <p:nvPr/>
        </p:nvSpPr>
        <p:spPr>
          <a:xfrm>
            <a:off x="8705850" y="415716"/>
            <a:ext cx="160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Refill shops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B27058-227F-47E6-867D-9C784B443012}"/>
              </a:ext>
            </a:extLst>
          </p:cNvPr>
          <p:cNvSpPr txBox="1"/>
          <p:nvPr/>
        </p:nvSpPr>
        <p:spPr>
          <a:xfrm>
            <a:off x="3319462" y="246439"/>
            <a:ext cx="160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Stop Snacking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8909D68-5E39-454F-B877-A9EF22DA2349}"/>
              </a:ext>
            </a:extLst>
          </p:cNvPr>
          <p:cNvSpPr txBox="1"/>
          <p:nvPr/>
        </p:nvSpPr>
        <p:spPr>
          <a:xfrm>
            <a:off x="10952955" y="1864164"/>
            <a:ext cx="791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Buy UK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66F3D3-F411-4AB5-969C-D936C99D977A}"/>
              </a:ext>
            </a:extLst>
          </p:cNvPr>
          <p:cNvSpPr txBox="1"/>
          <p:nvPr/>
        </p:nvSpPr>
        <p:spPr>
          <a:xfrm>
            <a:off x="8845033" y="3278981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Buy seasonal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05F442-889B-4872-8C12-77F80C720117}"/>
              </a:ext>
            </a:extLst>
          </p:cNvPr>
          <p:cNvSpPr txBox="1"/>
          <p:nvPr/>
        </p:nvSpPr>
        <p:spPr>
          <a:xfrm>
            <a:off x="8004231" y="2449890"/>
            <a:ext cx="188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Home Composting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610638-95DA-4BCF-84AE-7164ACE8691E}"/>
              </a:ext>
            </a:extLst>
          </p:cNvPr>
          <p:cNvSpPr txBox="1"/>
          <p:nvPr/>
        </p:nvSpPr>
        <p:spPr>
          <a:xfrm>
            <a:off x="897724" y="6385209"/>
            <a:ext cx="510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dirty="0"/>
              <a:t>wider range of ingredients to improve gut health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6B0B1D1-E4B0-4638-8ECD-EC5E9077630F}"/>
              </a:ext>
            </a:extLst>
          </p:cNvPr>
          <p:cNvSpPr/>
          <p:nvPr/>
        </p:nvSpPr>
        <p:spPr>
          <a:xfrm>
            <a:off x="276019" y="3970615"/>
            <a:ext cx="34553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i="1" dirty="0"/>
              <a:t>What you eat is more important than where it comes from.</a:t>
            </a:r>
            <a:r>
              <a:rPr lang="en-GB" dirty="0"/>
              <a:t> 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0D49C4F-B6C9-4975-B2BD-5668570D32F7}"/>
              </a:ext>
            </a:extLst>
          </p:cNvPr>
          <p:cNvSpPr txBox="1"/>
          <p:nvPr/>
        </p:nvSpPr>
        <p:spPr>
          <a:xfrm>
            <a:off x="2266950" y="1984634"/>
            <a:ext cx="2662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Single use plastic alternatives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879C392-E352-4ABB-8C7D-DB9C587B6C21}"/>
              </a:ext>
            </a:extLst>
          </p:cNvPr>
          <p:cNvSpPr txBox="1"/>
          <p:nvPr/>
        </p:nvSpPr>
        <p:spPr>
          <a:xfrm>
            <a:off x="10430245" y="4583699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Free range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CACD637-9E18-43E1-A9BC-24E12695EFE2}"/>
              </a:ext>
            </a:extLst>
          </p:cNvPr>
          <p:cNvSpPr txBox="1"/>
          <p:nvPr/>
        </p:nvSpPr>
        <p:spPr>
          <a:xfrm>
            <a:off x="10296733" y="5086350"/>
            <a:ext cx="1790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Grass fed red meat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A2DB5F-75AB-4B2D-A7A8-5F570F3251D9}"/>
              </a:ext>
            </a:extLst>
          </p:cNvPr>
          <p:cNvSpPr txBox="1"/>
          <p:nvPr/>
        </p:nvSpPr>
        <p:spPr>
          <a:xfrm>
            <a:off x="6553208" y="2030960"/>
            <a:ext cx="1352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Write to them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93756AB-D342-42F1-B69E-B9B96084D7EF}"/>
              </a:ext>
            </a:extLst>
          </p:cNvPr>
          <p:cNvSpPr/>
          <p:nvPr/>
        </p:nvSpPr>
        <p:spPr>
          <a:xfrm>
            <a:off x="6885648" y="4865050"/>
            <a:ext cx="1609724" cy="158114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Kitchen cupboard Audit</a:t>
            </a:r>
          </a:p>
        </p:txBody>
      </p:sp>
    </p:spTree>
    <p:extLst>
      <p:ext uri="{BB962C8B-B14F-4D97-AF65-F5344CB8AC3E}">
        <p14:creationId xmlns:p14="http://schemas.microsoft.com/office/powerpoint/2010/main" val="2513707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5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nvironmental impact of food by life cycle stage">
            <a:extLst>
              <a:ext uri="{FF2B5EF4-FFF2-40B4-BE49-F238E27FC236}">
                <a16:creationId xmlns:a16="http://schemas.microsoft.com/office/drawing/2014/main" id="{C45B1E26-595C-4654-B87B-BFDCDFE8D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975" y="809625"/>
            <a:ext cx="884604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41FA5B-225D-405F-BE7B-50739A83C56A}"/>
              </a:ext>
            </a:extLst>
          </p:cNvPr>
          <p:cNvSpPr txBox="1"/>
          <p:nvPr/>
        </p:nvSpPr>
        <p:spPr>
          <a:xfrm>
            <a:off x="9142053" y="2993164"/>
            <a:ext cx="211394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Kg CO2 per kg food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F776B3-08FB-4189-B8CD-8E31C345E1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8926" y="4483088"/>
            <a:ext cx="410906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60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BA48D6-1E6F-422A-AEC4-D3062A060922}"/>
              </a:ext>
            </a:extLst>
          </p:cNvPr>
          <p:cNvSpPr txBox="1"/>
          <p:nvPr/>
        </p:nvSpPr>
        <p:spPr>
          <a:xfrm>
            <a:off x="1137036" y="548640"/>
            <a:ext cx="9543405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There’s no hope without action 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Greta Thunberg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0D4A5-56A0-4AC6-AB76-1552318D261C}"/>
              </a:ext>
            </a:extLst>
          </p:cNvPr>
          <p:cNvSpPr txBox="1"/>
          <p:nvPr/>
        </p:nvSpPr>
        <p:spPr>
          <a:xfrm>
            <a:off x="7098343" y="3236022"/>
            <a:ext cx="4727948" cy="1189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ourworldindata.org 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[University of Oxford]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5C974-F4B1-40CE-93C1-C343D2F6D617}"/>
              </a:ext>
            </a:extLst>
          </p:cNvPr>
          <p:cNvSpPr txBox="1"/>
          <p:nvPr/>
        </p:nvSpPr>
        <p:spPr>
          <a:xfrm>
            <a:off x="1914221" y="2367379"/>
            <a:ext cx="460465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/>
              <a:t>FEEDBACK </a:t>
            </a:r>
            <a:r>
              <a:rPr lang="en-GB" b="1" dirty="0"/>
              <a:t>– various food campaigns</a:t>
            </a:r>
            <a:endParaRPr lang="en-GB" b="1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https://feedbackglobal.org/campaigns/supermarket-food-waste-scorecard/</a:t>
            </a:r>
            <a:endParaRPr lang="en-GB" dirty="0"/>
          </a:p>
          <a:p>
            <a:pPr>
              <a:spcAft>
                <a:spcPts val="600"/>
              </a:spcAft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AD802-25F8-4FDD-800E-2BCE57300151}"/>
              </a:ext>
            </a:extLst>
          </p:cNvPr>
          <p:cNvSpPr txBox="1"/>
          <p:nvPr/>
        </p:nvSpPr>
        <p:spPr>
          <a:xfrm>
            <a:off x="7462685" y="5352493"/>
            <a:ext cx="3519947" cy="70788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000" b="1" dirty="0">
                <a:solidFill>
                  <a:srgbClr val="FF0000"/>
                </a:solidFill>
              </a:rPr>
              <a:t>Any Questions?</a:t>
            </a:r>
            <a:endParaRPr lang="en-GB" sz="400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A0D4A5-56A0-4AC6-AB76-1552318D261C}"/>
              </a:ext>
            </a:extLst>
          </p:cNvPr>
          <p:cNvSpPr txBox="1"/>
          <p:nvPr/>
        </p:nvSpPr>
        <p:spPr>
          <a:xfrm>
            <a:off x="351177" y="4231570"/>
            <a:ext cx="6857144" cy="1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hlinkClick r:id="rId3"/>
              </a:rPr>
              <a:t>https://www.soilassociation.org/</a:t>
            </a:r>
            <a:r>
              <a:rPr lang="en-GB" sz="2000" dirty="0"/>
              <a:t>   The Soil Association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hlinkClick r:id="rId4"/>
              </a:rPr>
              <a:t>https://www.pan-uk.org/</a:t>
            </a:r>
            <a:r>
              <a:rPr lang="en-GB" sz="2000" dirty="0"/>
              <a:t>  Pesticide Action Network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hlinkClick r:id="rId5"/>
              </a:rPr>
              <a:t>https://www.mcsuk.org/</a:t>
            </a:r>
            <a:r>
              <a:rPr lang="en-GB" sz="2000" dirty="0"/>
              <a:t>  Marine Conservation Society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hlinkClick r:id="rId6"/>
              </a:rPr>
              <a:t>https://www.ethicalconsumer.org/</a:t>
            </a:r>
            <a:r>
              <a:rPr lang="en-GB" sz="2000" dirty="0"/>
              <a:t>   Ethical Consumer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5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96B922-8009-4180-B5CE-024B9F1716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7085" y="0"/>
            <a:ext cx="6777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8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art, radar chart&#10;&#10;Description automatically generated">
            <a:extLst>
              <a:ext uri="{FF2B5EF4-FFF2-40B4-BE49-F238E27FC236}">
                <a16:creationId xmlns:a16="http://schemas.microsoft.com/office/drawing/2014/main" id="{1D6FA4A9-643E-4328-8BC3-218E4F9D8E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3615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EE4A6C-7652-4E94-802E-F39247C0D44B}"/>
              </a:ext>
            </a:extLst>
          </p:cNvPr>
          <p:cNvSpPr txBox="1"/>
          <p:nvPr/>
        </p:nvSpPr>
        <p:spPr>
          <a:xfrm>
            <a:off x="7320465" y="2194102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 Nine Planetary Boundaries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2009 study by a group of Earth system and environmental scientists, led by Johan Rockström from the Stockholm Resilience Centre</a:t>
            </a:r>
          </a:p>
        </p:txBody>
      </p:sp>
    </p:spTree>
    <p:extLst>
      <p:ext uri="{BB962C8B-B14F-4D97-AF65-F5344CB8AC3E}">
        <p14:creationId xmlns:p14="http://schemas.microsoft.com/office/powerpoint/2010/main" val="377542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43C2D-7B28-4E93-929A-D896D9140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7871"/>
            <a:ext cx="3932237" cy="398559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 fontScale="90000"/>
          </a:bodyPr>
          <a:lstStyle/>
          <a:p>
            <a:r>
              <a:rPr lang="en-GB" b="1" dirty="0"/>
              <a:t>Tim Lang</a:t>
            </a:r>
            <a:br>
              <a:rPr lang="en-GB" b="1" dirty="0"/>
            </a:br>
            <a:r>
              <a:rPr lang="en-GB" sz="2200" dirty="0"/>
              <a:t>&gt; professor of food policy at London’s City University, </a:t>
            </a:r>
            <a:br>
              <a:rPr lang="en-GB" sz="2200" dirty="0"/>
            </a:br>
            <a:br>
              <a:rPr lang="en-GB" sz="2200" dirty="0"/>
            </a:br>
            <a:r>
              <a:rPr lang="en-GB" sz="2200" dirty="0"/>
              <a:t>&gt; a consultant to the World Health Organization, </a:t>
            </a:r>
            <a:br>
              <a:rPr lang="en-GB" sz="2200" dirty="0"/>
            </a:br>
            <a:br>
              <a:rPr lang="en-GB" sz="2200" dirty="0"/>
            </a:br>
            <a:r>
              <a:rPr lang="en-GB" sz="2200" dirty="0"/>
              <a:t>&gt; special adviser to four House of Commons select committee inquiries and </a:t>
            </a:r>
            <a:br>
              <a:rPr lang="en-GB" sz="2200" dirty="0"/>
            </a:br>
            <a:br>
              <a:rPr lang="en-GB" sz="2200" dirty="0"/>
            </a:br>
            <a:r>
              <a:rPr lang="en-GB" sz="2200" dirty="0"/>
              <a:t>&gt; a food policy adviser to the Department for Environment.</a:t>
            </a:r>
            <a:br>
              <a:rPr lang="en-GB" sz="2400" dirty="0"/>
            </a:br>
            <a:r>
              <a:rPr lang="en-GB" sz="22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9CC06-54B7-432D-822D-86E8512F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347871"/>
            <a:ext cx="6172200" cy="6186279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a depleted agriculture sector which produces only around 50% of the food we actually eat, </a:t>
            </a:r>
          </a:p>
          <a:p>
            <a:r>
              <a:rPr lang="en-GB" dirty="0">
                <a:solidFill>
                  <a:srgbClr val="0070C0"/>
                </a:solidFill>
              </a:rPr>
              <a:t>of the six million hectares of cultivatable land in Britain, only 168,000 hectares (3%) are used for fruit and vegetables. </a:t>
            </a:r>
          </a:p>
          <a:p>
            <a:r>
              <a:rPr lang="en-GB" dirty="0"/>
              <a:t>As a result, we have to import vast amounts of crops we could otherwise be growing. </a:t>
            </a:r>
          </a:p>
          <a:p>
            <a:r>
              <a:rPr lang="en-GB" dirty="0">
                <a:solidFill>
                  <a:srgbClr val="0070C0"/>
                </a:solidFill>
              </a:rPr>
              <a:t>Much of the remaining land is used for crops to feed livestock or for processed foods.</a:t>
            </a:r>
          </a:p>
          <a:p>
            <a:r>
              <a:rPr lang="en-GB" dirty="0"/>
              <a:t>using production methods which are damaging to the environment and human health</a:t>
            </a:r>
          </a:p>
          <a:p>
            <a:r>
              <a:rPr lang="en-GB" dirty="0">
                <a:solidFill>
                  <a:srgbClr val="0070C0"/>
                </a:solidFill>
              </a:rPr>
              <a:t>Food is the biggest driver of NHS spending as a result of obesity, diabetes and heart disease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15645-5AC0-4C4D-8880-13E8E0799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234069"/>
            <a:ext cx="3932237" cy="1634917"/>
          </a:xfrm>
        </p:spPr>
        <p:txBody>
          <a:bodyPr>
            <a:normAutofit lnSpcReduction="10000"/>
          </a:bodyPr>
          <a:lstStyle/>
          <a:p>
            <a:endParaRPr lang="en-GB" dirty="0"/>
          </a:p>
          <a:p>
            <a:r>
              <a:rPr lang="en-GB" sz="2400" i="1" dirty="0"/>
              <a:t>“although not officially at war, the UK is, de facto, facing a wartime scale of food challenge”</a:t>
            </a:r>
          </a:p>
        </p:txBody>
      </p:sp>
    </p:spTree>
    <p:extLst>
      <p:ext uri="{BB962C8B-B14F-4D97-AF65-F5344CB8AC3E}">
        <p14:creationId xmlns:p14="http://schemas.microsoft.com/office/powerpoint/2010/main" val="693759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32ECA9-BA30-4280-8BAE-BC41A7227A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643" b="36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06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Diet&#10;">
            <a:extLst>
              <a:ext uri="{FF2B5EF4-FFF2-40B4-BE49-F238E27FC236}">
                <a16:creationId xmlns:a16="http://schemas.microsoft.com/office/drawing/2014/main" id="{E5E3FDC7-BD02-4DEB-A5FB-F3679BE0FB3B}"/>
              </a:ext>
            </a:extLst>
          </p:cNvPr>
          <p:cNvSpPr/>
          <p:nvPr/>
        </p:nvSpPr>
        <p:spPr>
          <a:xfrm>
            <a:off x="5191125" y="2693194"/>
            <a:ext cx="2400300" cy="16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091BF8-AB23-4B9E-975B-A59580BEF1A1}"/>
              </a:ext>
            </a:extLst>
          </p:cNvPr>
          <p:cNvSpPr txBox="1"/>
          <p:nvPr/>
        </p:nvSpPr>
        <p:spPr>
          <a:xfrm>
            <a:off x="5729287" y="2893129"/>
            <a:ext cx="1323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Poor</a:t>
            </a:r>
            <a:r>
              <a:rPr lang="en-GB" sz="2800" dirty="0"/>
              <a:t> </a:t>
            </a:r>
            <a:r>
              <a:rPr lang="en-GB" sz="3600" dirty="0"/>
              <a:t>Diet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8242908-B1D4-4B8B-A0FB-42EC11181349}"/>
              </a:ext>
            </a:extLst>
          </p:cNvPr>
          <p:cNvSpPr/>
          <p:nvPr/>
        </p:nvSpPr>
        <p:spPr>
          <a:xfrm>
            <a:off x="2909889" y="1343025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Sugars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A78E227-DD9B-45C7-9AEF-39DBD6799C6F}"/>
              </a:ext>
            </a:extLst>
          </p:cNvPr>
          <p:cNvSpPr/>
          <p:nvPr/>
        </p:nvSpPr>
        <p:spPr>
          <a:xfrm>
            <a:off x="3933825" y="4905375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Obesity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011C1B-9CD1-4985-AA98-824B6C1D14DF}"/>
              </a:ext>
            </a:extLst>
          </p:cNvPr>
          <p:cNvSpPr/>
          <p:nvPr/>
        </p:nvSpPr>
        <p:spPr>
          <a:xfrm>
            <a:off x="2295525" y="3257550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Processed Foods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814E5F-EA8B-42D7-9A18-D53EE676B74C}"/>
              </a:ext>
            </a:extLst>
          </p:cNvPr>
          <p:cNvSpPr/>
          <p:nvPr/>
        </p:nvSpPr>
        <p:spPr>
          <a:xfrm>
            <a:off x="8753475" y="4019550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Saturated Fats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DE72EA-55DE-42CE-B4D6-716555691B79}"/>
              </a:ext>
            </a:extLst>
          </p:cNvPr>
          <p:cNvSpPr/>
          <p:nvPr/>
        </p:nvSpPr>
        <p:spPr>
          <a:xfrm>
            <a:off x="8162929" y="1619250"/>
            <a:ext cx="1828796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Unknown Provenance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3C283B-465B-4F49-9136-9201E0023AAE}"/>
              </a:ext>
            </a:extLst>
          </p:cNvPr>
          <p:cNvSpPr/>
          <p:nvPr/>
        </p:nvSpPr>
        <p:spPr>
          <a:xfrm>
            <a:off x="5572125" y="795338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Gut health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C2BCBE-2BAE-4C6F-AD41-32C5B2EE2AFD}"/>
              </a:ext>
            </a:extLst>
          </p:cNvPr>
          <p:cNvSpPr/>
          <p:nvPr/>
        </p:nvSpPr>
        <p:spPr>
          <a:xfrm>
            <a:off x="6648450" y="4972050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Too much Meat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E0ECA9-E2E7-49E2-AB98-B1028763B19C}"/>
              </a:ext>
            </a:extLst>
          </p:cNvPr>
          <p:cNvSpPr txBox="1"/>
          <p:nvPr/>
        </p:nvSpPr>
        <p:spPr>
          <a:xfrm>
            <a:off x="7371761" y="433633"/>
            <a:ext cx="4147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8% of teenagers meet the 5 A Day recommendation for fruit and vegetables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5AF8EE-4FED-4F49-B4B1-5F6EF8B0F12E}"/>
              </a:ext>
            </a:extLst>
          </p:cNvPr>
          <p:cNvSpPr txBox="1"/>
          <p:nvPr/>
        </p:nvSpPr>
        <p:spPr>
          <a:xfrm>
            <a:off x="845809" y="2552799"/>
            <a:ext cx="3907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average fibre intake in adults is 19g per day, well below the recommended 30g per 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469C96-DA32-45DB-848C-4A7DE03050CB}"/>
              </a:ext>
            </a:extLst>
          </p:cNvPr>
          <p:cNvSpPr txBox="1"/>
          <p:nvPr/>
        </p:nvSpPr>
        <p:spPr>
          <a:xfrm>
            <a:off x="509047" y="358219"/>
            <a:ext cx="4039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B0C0C"/>
                </a:solidFill>
              </a:rPr>
              <a:t>sugar makes up 13.5% of 4- to 10-year-olds; the official recommendation is &lt;5%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2744B3-9FDD-4F9D-A835-CFFCB81F4708}"/>
              </a:ext>
            </a:extLst>
          </p:cNvPr>
          <p:cNvSpPr txBox="1"/>
          <p:nvPr/>
        </p:nvSpPr>
        <p:spPr>
          <a:xfrm>
            <a:off x="384007" y="4990921"/>
            <a:ext cx="3412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According to the UNFAO, the average minimum daily energy requirement is about 1,800 kilocalories; UK = 2,313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C61015-112A-4CDF-9D3B-D3C9D281B7E3}"/>
              </a:ext>
            </a:extLst>
          </p:cNvPr>
          <p:cNvSpPr txBox="1"/>
          <p:nvPr/>
        </p:nvSpPr>
        <p:spPr>
          <a:xfrm>
            <a:off x="7918515" y="3014464"/>
            <a:ext cx="37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Poor diets associated with 11 million deaths worldwide according to the Lancet Global Burden of Disease Study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1BC8BB-5C8A-4C27-A605-83EA08BDF8EA}"/>
              </a:ext>
            </a:extLst>
          </p:cNvPr>
          <p:cNvSpPr txBox="1"/>
          <p:nvPr/>
        </p:nvSpPr>
        <p:spPr>
          <a:xfrm>
            <a:off x="8561380" y="5320506"/>
            <a:ext cx="35143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Overall the study found that the largest number of diet-related deaths were associated with eating too much sodium and not enough wholegrain</a:t>
            </a:r>
          </a:p>
        </p:txBody>
      </p:sp>
    </p:spTree>
    <p:extLst>
      <p:ext uri="{BB962C8B-B14F-4D97-AF65-F5344CB8AC3E}">
        <p14:creationId xmlns:p14="http://schemas.microsoft.com/office/powerpoint/2010/main" val="31280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build="allAtOnce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>
                <a:alpha val="67000"/>
              </a:srgbClr>
            </a:gs>
            <a:gs pos="99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Diet&#10;">
            <a:extLst>
              <a:ext uri="{FF2B5EF4-FFF2-40B4-BE49-F238E27FC236}">
                <a16:creationId xmlns:a16="http://schemas.microsoft.com/office/drawing/2014/main" id="{E5E3FDC7-BD02-4DEB-A5FB-F3679BE0FB3B}"/>
              </a:ext>
            </a:extLst>
          </p:cNvPr>
          <p:cNvSpPr/>
          <p:nvPr/>
        </p:nvSpPr>
        <p:spPr>
          <a:xfrm>
            <a:off x="5000625" y="2693193"/>
            <a:ext cx="2400300" cy="16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091BF8-AB23-4B9E-975B-A59580BEF1A1}"/>
              </a:ext>
            </a:extLst>
          </p:cNvPr>
          <p:cNvSpPr txBox="1"/>
          <p:nvPr/>
        </p:nvSpPr>
        <p:spPr>
          <a:xfrm>
            <a:off x="5019675" y="2893129"/>
            <a:ext cx="2333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Super-markets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8242908-B1D4-4B8B-A0FB-42EC11181349}"/>
              </a:ext>
            </a:extLst>
          </p:cNvPr>
          <p:cNvSpPr/>
          <p:nvPr/>
        </p:nvSpPr>
        <p:spPr>
          <a:xfrm>
            <a:off x="2909889" y="1343025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Food miles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A78E227-DD9B-45C7-9AEF-39DBD6799C6F}"/>
              </a:ext>
            </a:extLst>
          </p:cNvPr>
          <p:cNvSpPr/>
          <p:nvPr/>
        </p:nvSpPr>
        <p:spPr>
          <a:xfrm>
            <a:off x="4371975" y="5048250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Cheap food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011C1B-9CD1-4985-AA98-824B6C1D14DF}"/>
              </a:ext>
            </a:extLst>
          </p:cNvPr>
          <p:cNvSpPr/>
          <p:nvPr/>
        </p:nvSpPr>
        <p:spPr>
          <a:xfrm>
            <a:off x="2390775" y="4093458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Loss Leaders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814E5F-EA8B-42D7-9A18-D53EE676B74C}"/>
              </a:ext>
            </a:extLst>
          </p:cNvPr>
          <p:cNvSpPr/>
          <p:nvPr/>
        </p:nvSpPr>
        <p:spPr>
          <a:xfrm>
            <a:off x="8629650" y="4093458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Out of season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DE72EA-55DE-42CE-B4D6-716555691B79}"/>
              </a:ext>
            </a:extLst>
          </p:cNvPr>
          <p:cNvSpPr/>
          <p:nvPr/>
        </p:nvSpPr>
        <p:spPr>
          <a:xfrm>
            <a:off x="7700961" y="1473993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Single use Plastics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3C283B-465B-4F49-9136-9201E0023AAE}"/>
              </a:ext>
            </a:extLst>
          </p:cNvPr>
          <p:cNvSpPr/>
          <p:nvPr/>
        </p:nvSpPr>
        <p:spPr>
          <a:xfrm>
            <a:off x="5457828" y="840581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Over stocking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C2BCBE-2BAE-4C6F-AD41-32C5B2EE2AFD}"/>
              </a:ext>
            </a:extLst>
          </p:cNvPr>
          <p:cNvSpPr/>
          <p:nvPr/>
        </p:nvSpPr>
        <p:spPr>
          <a:xfrm>
            <a:off x="6648450" y="4972050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Food Aesthetics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A3111E-EABF-4788-B67D-AF681443DD51}"/>
              </a:ext>
            </a:extLst>
          </p:cNvPr>
          <p:cNvSpPr/>
          <p:nvPr/>
        </p:nvSpPr>
        <p:spPr>
          <a:xfrm>
            <a:off x="1443039" y="2538413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Monopoly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C9D2A16-17CC-46C1-B766-5A61E8389DC9}"/>
              </a:ext>
            </a:extLst>
          </p:cNvPr>
          <p:cNvSpPr/>
          <p:nvPr/>
        </p:nvSpPr>
        <p:spPr>
          <a:xfrm>
            <a:off x="9339261" y="2538413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Poor labelling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E95402-FB0D-4D80-8256-4DA44834ECA6}"/>
              </a:ext>
            </a:extLst>
          </p:cNvPr>
          <p:cNvSpPr txBox="1"/>
          <p:nvPr/>
        </p:nvSpPr>
        <p:spPr>
          <a:xfrm>
            <a:off x="192882" y="1172632"/>
            <a:ext cx="2566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Just eight companies control 90% of our food supply. “It’s the ‘leave it to Tesco’ approach,”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7D7600-8EF1-45DF-8F7A-5CD1586A2C6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94764" y="170256"/>
            <a:ext cx="2202517" cy="11727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C4D9B9-150A-4ECF-9A9C-02EA206A6086}"/>
              </a:ext>
            </a:extLst>
          </p:cNvPr>
          <p:cNvSpPr/>
          <p:nvPr/>
        </p:nvSpPr>
        <p:spPr>
          <a:xfrm>
            <a:off x="61635" y="5018484"/>
            <a:ext cx="29241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prioritisation of price has hollowed out UK agriculture, so that primary producers get the smallest slice of the cake. They get about 5% or 6% of the value of the food we buy. They need double that.  </a:t>
            </a:r>
            <a:r>
              <a:rPr lang="en-GB" sz="1600" i="1" dirty="0"/>
              <a:t>Tim Lang</a:t>
            </a:r>
            <a:endParaRPr lang="en-GB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853996-3488-4F98-B791-0FBE108BBC55}"/>
              </a:ext>
            </a:extLst>
          </p:cNvPr>
          <p:cNvSpPr txBox="1"/>
          <p:nvPr/>
        </p:nvSpPr>
        <p:spPr>
          <a:xfrm>
            <a:off x="9366013" y="1678870"/>
            <a:ext cx="2531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Packaging accounts for 67% of plastic waste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72F19B-3688-47BA-9B2F-C958E7E04780}"/>
              </a:ext>
            </a:extLst>
          </p:cNvPr>
          <p:cNvSpPr txBox="1"/>
          <p:nvPr/>
        </p:nvSpPr>
        <p:spPr>
          <a:xfrm>
            <a:off x="9448800" y="5334684"/>
            <a:ext cx="2531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Perishable fruit or veg out of season means it has travelled by air.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5001CF-6290-435B-B216-BEEDCC471469}"/>
              </a:ext>
            </a:extLst>
          </p:cNvPr>
          <p:cNvSpPr txBox="1"/>
          <p:nvPr/>
        </p:nvSpPr>
        <p:spPr>
          <a:xfrm>
            <a:off x="341780" y="205606"/>
            <a:ext cx="220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feedbackglobal.org</a:t>
            </a:r>
          </a:p>
        </p:txBody>
      </p:sp>
    </p:spTree>
    <p:extLst>
      <p:ext uri="{BB962C8B-B14F-4D97-AF65-F5344CB8AC3E}">
        <p14:creationId xmlns:p14="http://schemas.microsoft.com/office/powerpoint/2010/main" val="119861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6" grpId="0"/>
      <p:bldP spid="18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Diet&#10;">
            <a:extLst>
              <a:ext uri="{FF2B5EF4-FFF2-40B4-BE49-F238E27FC236}">
                <a16:creationId xmlns:a16="http://schemas.microsoft.com/office/drawing/2014/main" id="{E5E3FDC7-BD02-4DEB-A5FB-F3679BE0FB3B}"/>
              </a:ext>
            </a:extLst>
          </p:cNvPr>
          <p:cNvSpPr/>
          <p:nvPr/>
        </p:nvSpPr>
        <p:spPr>
          <a:xfrm>
            <a:off x="5191125" y="2693194"/>
            <a:ext cx="2400300" cy="16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091BF8-AB23-4B9E-975B-A59580BEF1A1}"/>
              </a:ext>
            </a:extLst>
          </p:cNvPr>
          <p:cNvSpPr txBox="1"/>
          <p:nvPr/>
        </p:nvSpPr>
        <p:spPr>
          <a:xfrm>
            <a:off x="5457825" y="2893129"/>
            <a:ext cx="1895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Food Waste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8242908-B1D4-4B8B-A0FB-42EC11181349}"/>
              </a:ext>
            </a:extLst>
          </p:cNvPr>
          <p:cNvSpPr/>
          <p:nvPr/>
        </p:nvSpPr>
        <p:spPr>
          <a:xfrm>
            <a:off x="2943228" y="1200150"/>
            <a:ext cx="1709736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Over Production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A78E227-DD9B-45C7-9AEF-39DBD6799C6F}"/>
              </a:ext>
            </a:extLst>
          </p:cNvPr>
          <p:cNvSpPr/>
          <p:nvPr/>
        </p:nvSpPr>
        <p:spPr>
          <a:xfrm>
            <a:off x="4371975" y="5048250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Poor storage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011C1B-9CD1-4985-AA98-824B6C1D14DF}"/>
              </a:ext>
            </a:extLst>
          </p:cNvPr>
          <p:cNvSpPr/>
          <p:nvPr/>
        </p:nvSpPr>
        <p:spPr>
          <a:xfrm>
            <a:off x="2390775" y="4093458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Large Portions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814E5F-EA8B-42D7-9A18-D53EE676B74C}"/>
              </a:ext>
            </a:extLst>
          </p:cNvPr>
          <p:cNvSpPr/>
          <p:nvPr/>
        </p:nvSpPr>
        <p:spPr>
          <a:xfrm>
            <a:off x="8629650" y="4093458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Too much Meat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DE72EA-55DE-42CE-B4D6-716555691B79}"/>
              </a:ext>
            </a:extLst>
          </p:cNvPr>
          <p:cNvSpPr/>
          <p:nvPr/>
        </p:nvSpPr>
        <p:spPr>
          <a:xfrm>
            <a:off x="8048625" y="1212012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Use by dates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3C283B-465B-4F49-9136-9201E0023AAE}"/>
              </a:ext>
            </a:extLst>
          </p:cNvPr>
          <p:cNvSpPr/>
          <p:nvPr/>
        </p:nvSpPr>
        <p:spPr>
          <a:xfrm>
            <a:off x="5572125" y="795338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Sell by dates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C2BCBE-2BAE-4C6F-AD41-32C5B2EE2AFD}"/>
              </a:ext>
            </a:extLst>
          </p:cNvPr>
          <p:cNvSpPr/>
          <p:nvPr/>
        </p:nvSpPr>
        <p:spPr>
          <a:xfrm>
            <a:off x="6648450" y="4972050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Food Aesthetics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A3111E-EABF-4788-B67D-AF681443DD51}"/>
              </a:ext>
            </a:extLst>
          </p:cNvPr>
          <p:cNvSpPr/>
          <p:nvPr/>
        </p:nvSpPr>
        <p:spPr>
          <a:xfrm>
            <a:off x="1443039" y="2538413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Too Cheap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828A5F-22EA-42D3-B67C-5D816F258AB5}"/>
              </a:ext>
            </a:extLst>
          </p:cNvPr>
          <p:cNvSpPr/>
          <p:nvPr/>
        </p:nvSpPr>
        <p:spPr>
          <a:xfrm>
            <a:off x="9448800" y="2578894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Subsidies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E3369-29D5-48F0-B235-3F526B3ECC13}"/>
              </a:ext>
            </a:extLst>
          </p:cNvPr>
          <p:cNvSpPr txBox="1"/>
          <p:nvPr/>
        </p:nvSpPr>
        <p:spPr>
          <a:xfrm>
            <a:off x="268357" y="357809"/>
            <a:ext cx="518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https://www.ted.com/talks/tristram_stuart_the_global_food_waste_scandal#t-122852</a:t>
            </a:r>
          </a:p>
        </p:txBody>
      </p:sp>
    </p:spTree>
    <p:extLst>
      <p:ext uri="{BB962C8B-B14F-4D97-AF65-F5344CB8AC3E}">
        <p14:creationId xmlns:p14="http://schemas.microsoft.com/office/powerpoint/2010/main" val="259205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Diet&#10;">
            <a:extLst>
              <a:ext uri="{FF2B5EF4-FFF2-40B4-BE49-F238E27FC236}">
                <a16:creationId xmlns:a16="http://schemas.microsoft.com/office/drawing/2014/main" id="{E5E3FDC7-BD02-4DEB-A5FB-F3679BE0FB3B}"/>
              </a:ext>
            </a:extLst>
          </p:cNvPr>
          <p:cNvSpPr/>
          <p:nvPr/>
        </p:nvSpPr>
        <p:spPr>
          <a:xfrm>
            <a:off x="5018124" y="2693193"/>
            <a:ext cx="2400300" cy="16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091BF8-AB23-4B9E-975B-A59580BEF1A1}"/>
              </a:ext>
            </a:extLst>
          </p:cNvPr>
          <p:cNvSpPr txBox="1"/>
          <p:nvPr/>
        </p:nvSpPr>
        <p:spPr>
          <a:xfrm>
            <a:off x="5270536" y="2800795"/>
            <a:ext cx="1895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Poor Farming Practices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8242908-B1D4-4B8B-A0FB-42EC11181349}"/>
              </a:ext>
            </a:extLst>
          </p:cNvPr>
          <p:cNvSpPr/>
          <p:nvPr/>
        </p:nvSpPr>
        <p:spPr>
          <a:xfrm>
            <a:off x="3246783" y="1200150"/>
            <a:ext cx="1709736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Mono-cultures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A78E227-DD9B-45C7-9AEF-39DBD6799C6F}"/>
              </a:ext>
            </a:extLst>
          </p:cNvPr>
          <p:cNvSpPr/>
          <p:nvPr/>
        </p:nvSpPr>
        <p:spPr>
          <a:xfrm>
            <a:off x="4371975" y="5048250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Water over use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011C1B-9CD1-4985-AA98-824B6C1D14DF}"/>
              </a:ext>
            </a:extLst>
          </p:cNvPr>
          <p:cNvSpPr/>
          <p:nvPr/>
        </p:nvSpPr>
        <p:spPr>
          <a:xfrm>
            <a:off x="2390775" y="4093458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Deforestation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814E5F-EA8B-42D7-9A18-D53EE676B74C}"/>
              </a:ext>
            </a:extLst>
          </p:cNvPr>
          <p:cNvSpPr/>
          <p:nvPr/>
        </p:nvSpPr>
        <p:spPr>
          <a:xfrm>
            <a:off x="8629650" y="4093458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Synthetic Fertilisers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DE72EA-55DE-42CE-B4D6-716555691B79}"/>
              </a:ext>
            </a:extLst>
          </p:cNvPr>
          <p:cNvSpPr/>
          <p:nvPr/>
        </p:nvSpPr>
        <p:spPr>
          <a:xfrm>
            <a:off x="7934325" y="1404938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Too much meat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3C283B-465B-4F49-9136-9201E0023AAE}"/>
              </a:ext>
            </a:extLst>
          </p:cNvPr>
          <p:cNvSpPr/>
          <p:nvPr/>
        </p:nvSpPr>
        <p:spPr>
          <a:xfrm>
            <a:off x="5500689" y="795338"/>
            <a:ext cx="1709736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Factory Farming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C2BCBE-2BAE-4C6F-AD41-32C5B2EE2AFD}"/>
              </a:ext>
            </a:extLst>
          </p:cNvPr>
          <p:cNvSpPr/>
          <p:nvPr/>
        </p:nvSpPr>
        <p:spPr>
          <a:xfrm>
            <a:off x="6648450" y="4972050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Soil depletion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A3111E-EABF-4788-B67D-AF681443DD51}"/>
              </a:ext>
            </a:extLst>
          </p:cNvPr>
          <p:cNvSpPr/>
          <p:nvPr/>
        </p:nvSpPr>
        <p:spPr>
          <a:xfrm>
            <a:off x="1912770" y="2452702"/>
            <a:ext cx="16383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Over Fishing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828A5F-22EA-42D3-B67C-5D816F258AB5}"/>
              </a:ext>
            </a:extLst>
          </p:cNvPr>
          <p:cNvSpPr/>
          <p:nvPr/>
        </p:nvSpPr>
        <p:spPr>
          <a:xfrm>
            <a:off x="9245153" y="2578894"/>
            <a:ext cx="173355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Pesticides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E595D1-8DAE-48CC-B403-657A278297B5}"/>
              </a:ext>
            </a:extLst>
          </p:cNvPr>
          <p:cNvSpPr txBox="1"/>
          <p:nvPr/>
        </p:nvSpPr>
        <p:spPr>
          <a:xfrm>
            <a:off x="7217819" y="431990"/>
            <a:ext cx="4128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Livestock are inefficient convertors of food. Feeds 900 million people using crops that could feed 3 billion people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FF5F98-94AD-4035-B03E-6B303D64E23A}"/>
              </a:ext>
            </a:extLst>
          </p:cNvPr>
          <p:cNvSpPr txBox="1"/>
          <p:nvPr/>
        </p:nvSpPr>
        <p:spPr>
          <a:xfrm>
            <a:off x="288234" y="276820"/>
            <a:ext cx="2654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Just three crops (</a:t>
            </a:r>
            <a:r>
              <a:rPr lang="en-GB" b="1" dirty="0"/>
              <a:t>wheat, rice and maize</a:t>
            </a:r>
            <a:r>
              <a:rPr lang="en-GB" dirty="0"/>
              <a:t>) account for more than 60% of the calories consumed by 7 billion people across the world.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3A9ECD-049C-478C-B95B-EED1935118A1}"/>
              </a:ext>
            </a:extLst>
          </p:cNvPr>
          <p:cNvSpPr txBox="1"/>
          <p:nvPr/>
        </p:nvSpPr>
        <p:spPr>
          <a:xfrm>
            <a:off x="2143332" y="6067515"/>
            <a:ext cx="269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70% of global freshwater usage is by agriculture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EA9A27-B84F-4B61-949B-33B715BE4FC4}"/>
              </a:ext>
            </a:extLst>
          </p:cNvPr>
          <p:cNvSpPr txBox="1"/>
          <p:nvPr/>
        </p:nvSpPr>
        <p:spPr>
          <a:xfrm>
            <a:off x="10688706" y="1376378"/>
            <a:ext cx="1421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Ave. number of pesticide sprayings in UK wheat crop is 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C67223-032D-4E12-BB4A-BC9E8DD6D0B0}"/>
              </a:ext>
            </a:extLst>
          </p:cNvPr>
          <p:cNvSpPr txBox="1"/>
          <p:nvPr/>
        </p:nvSpPr>
        <p:spPr>
          <a:xfrm>
            <a:off x="8092937" y="5886942"/>
            <a:ext cx="4099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If current rates of soil degradation continue all of the world's top soil could be gone within 60 years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669B39-4C5F-479A-A298-455B0B99B403}"/>
              </a:ext>
            </a:extLst>
          </p:cNvPr>
          <p:cNvSpPr txBox="1"/>
          <p:nvPr/>
        </p:nvSpPr>
        <p:spPr>
          <a:xfrm>
            <a:off x="136919" y="3429000"/>
            <a:ext cx="21527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Britain is responsible for the highest quantity of over-fishing in Europe over the last two decades..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EC2323-34E2-454B-BA89-F3827EF6DE1C}"/>
              </a:ext>
            </a:extLst>
          </p:cNvPr>
          <p:cNvSpPr txBox="1"/>
          <p:nvPr/>
        </p:nvSpPr>
        <p:spPr>
          <a:xfrm>
            <a:off x="10267950" y="4161007"/>
            <a:ext cx="1334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Nitrous oxide is 265 times more potent than CO2</a:t>
            </a:r>
          </a:p>
        </p:txBody>
      </p:sp>
    </p:spTree>
    <p:extLst>
      <p:ext uri="{BB962C8B-B14F-4D97-AF65-F5344CB8AC3E}">
        <p14:creationId xmlns:p14="http://schemas.microsoft.com/office/powerpoint/2010/main" val="323657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allAtOnce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861</TotalTime>
  <Words>861</Words>
  <Application>Microsoft Office PowerPoint</Application>
  <PresentationFormat>Widescreen</PresentationFormat>
  <Paragraphs>117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Climate change and Food in the UK - it is not just about Diet</vt:lpstr>
      <vt:lpstr>PowerPoint Presentation</vt:lpstr>
      <vt:lpstr>PowerPoint Presentation</vt:lpstr>
      <vt:lpstr>Tim Lang &gt; professor of food policy at London’s City University,   &gt; a consultant to the World Health Organization,   &gt; special adviser to four House of Commons select committee inquiries and   &gt; a food policy adviser to the Department for Environment.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Over</dc:creator>
  <cp:lastModifiedBy>Elsdon, Paul</cp:lastModifiedBy>
  <cp:revision>54</cp:revision>
  <dcterms:created xsi:type="dcterms:W3CDTF">2021-04-01T19:34:19Z</dcterms:created>
  <dcterms:modified xsi:type="dcterms:W3CDTF">2021-05-21T15:35:43Z</dcterms:modified>
</cp:coreProperties>
</file>